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84993"/>
  </p:normalViewPr>
  <p:slideViewPr>
    <p:cSldViewPr snapToGrid="0" snapToObjects="1">
      <p:cViewPr varScale="1">
        <p:scale>
          <a:sx n="75" d="100"/>
          <a:sy n="75" d="100"/>
        </p:scale>
        <p:origin x="1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/>
              <a:t>What is it:</a:t>
            </a:r>
          </a:p>
          <a:p>
            <a:pPr lvl="0">
              <a:defRPr sz="1800"/>
            </a:pPr>
            <a:r>
              <a:rPr sz="2200" dirty="0"/>
              <a:t>	-Part of LHC</a:t>
            </a:r>
          </a:p>
          <a:p>
            <a:pPr lvl="0">
              <a:defRPr sz="1800"/>
            </a:pPr>
            <a:r>
              <a:rPr sz="2200" dirty="0"/>
              <a:t>	-CERN</a:t>
            </a:r>
          </a:p>
          <a:p>
            <a:pPr lvl="0">
              <a:defRPr sz="1800"/>
            </a:pPr>
            <a:r>
              <a:rPr sz="2200" dirty="0"/>
              <a:t>Future:</a:t>
            </a:r>
          </a:p>
          <a:p>
            <a:pPr lvl="0">
              <a:defRPr sz="1800"/>
            </a:pPr>
            <a:r>
              <a:rPr sz="2200" dirty="0"/>
              <a:t>	-Recent upgrade provides more performance</a:t>
            </a:r>
          </a:p>
          <a:p>
            <a:pPr lvl="0">
              <a:defRPr sz="1800"/>
            </a:pPr>
            <a:r>
              <a:rPr sz="2200" dirty="0"/>
              <a:t>	-Diminishing returns</a:t>
            </a:r>
          </a:p>
          <a:p>
            <a:pPr lvl="0">
              <a:defRPr sz="1800"/>
            </a:pPr>
            <a:r>
              <a:rPr sz="22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0" name="Shape 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 dirty="0"/>
              <a:t>-Many events are uninteresting, noise</a:t>
            </a:r>
          </a:p>
          <a:p>
            <a:pPr lvl="0">
              <a:defRPr sz="1800"/>
            </a:pPr>
            <a:r>
              <a:rPr sz="2200" dirty="0"/>
              <a:t>-Has to been done very quickly</a:t>
            </a:r>
          </a:p>
          <a:p>
            <a:pPr lvl="0">
              <a:defRPr sz="1800"/>
            </a:pPr>
            <a:r>
              <a:rPr sz="2200" dirty="0"/>
              <a:t>-3 Trigger levels</a:t>
            </a:r>
          </a:p>
          <a:p>
            <a:pPr lvl="0">
              <a:defRPr sz="1800"/>
            </a:pPr>
            <a:r>
              <a:rPr sz="2200" dirty="0"/>
              <a:t>-Data rate is reduced each time</a:t>
            </a:r>
          </a:p>
          <a:p>
            <a:pPr lvl="0">
              <a:defRPr sz="1800"/>
            </a:pPr>
            <a:r>
              <a:rPr sz="2200" dirty="0"/>
              <a:t>-First stage 2.5 micro seconds</a:t>
            </a:r>
          </a:p>
          <a:p>
            <a:pPr lvl="0">
              <a:defRPr sz="1800"/>
            </a:pPr>
            <a:r>
              <a:rPr sz="2200" dirty="0"/>
              <a:t>-Explain diagram</a:t>
            </a:r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sz="1800"/>
            </a:pPr>
            <a:r>
              <a:rPr lang="en-US" sz="2400" dirty="0" smtClean="0"/>
              <a:t>Standalone program that displays simulation results of </a:t>
            </a:r>
            <a:r>
              <a:rPr lang="en-US" sz="2400" dirty="0" err="1" smtClean="0"/>
              <a:t>Muon</a:t>
            </a:r>
            <a:r>
              <a:rPr lang="en-US" sz="2400" dirty="0" smtClean="0"/>
              <a:t> paths through the detector.</a:t>
            </a:r>
          </a:p>
          <a:p>
            <a:pPr lvl="0">
              <a:defRPr sz="1800"/>
            </a:pPr>
            <a:r>
              <a:rPr lang="en-US" sz="2400" dirty="0" err="1" smtClean="0"/>
              <a:t>Realised</a:t>
            </a:r>
            <a:r>
              <a:rPr lang="en-US" sz="2400" dirty="0" smtClean="0"/>
              <a:t> that it  would be beneficial</a:t>
            </a:r>
            <a:r>
              <a:rPr lang="en-US" sz="2400" baseline="0" dirty="0" smtClean="0"/>
              <a:t> to see visually what paths are being simulated.</a:t>
            </a:r>
            <a:endParaRPr lang="en-US" sz="2400" dirty="0" smtClean="0"/>
          </a:p>
          <a:p>
            <a:pPr lvl="0">
              <a:defRPr sz="1800"/>
            </a:pPr>
            <a:r>
              <a:rPr lang="en-US" sz="2400" dirty="0" smtClean="0"/>
              <a:t>CSV data of points imported from main Simulation program.</a:t>
            </a:r>
          </a:p>
          <a:p>
            <a:pPr lvl="0">
              <a:defRPr sz="1800"/>
            </a:pPr>
            <a:r>
              <a:rPr lang="en-US" sz="2400" dirty="0" smtClean="0"/>
              <a:t>Does not do any physics or analysis, purely diagrammatic.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894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8" name="Shape 8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6" name="Shape 16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228600"/>
            <a:ext cx="11099800" cy="1077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5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1543268"/>
            <a:ext cx="11099800" cy="7346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468981" y="9237642"/>
            <a:ext cx="368504" cy="381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1800"/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5" name="Shape 5"/>
          <p:cNvSpPr/>
          <p:nvPr/>
        </p:nvSpPr>
        <p:spPr>
          <a:xfrm>
            <a:off x="159082" y="9237642"/>
            <a:ext cx="247391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800"/>
            </a:lvl1pPr>
          </a:lstStyle>
          <a:p>
            <a:pPr lvl="0"/>
            <a:r>
              <a:t>Jared Vann 200842967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ctr" defTabSz="584200">
        <a:defRPr sz="5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5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5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5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5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5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5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5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5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1196" y="-7621"/>
            <a:ext cx="13002408" cy="97688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6" name="dv.png"/>
          <p:cNvPicPr/>
          <p:nvPr/>
        </p:nvPicPr>
        <p:blipFill>
          <a:blip r:embed="rId2">
            <a:alphaModFix amt="20462"/>
            <a:extLst/>
          </a:blip>
          <a:stretch>
            <a:fillRect/>
          </a:stretch>
        </p:blipFill>
        <p:spPr>
          <a:xfrm>
            <a:off x="-913805" y="-2522263"/>
            <a:ext cx="14832483" cy="15190288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5600"/>
              <a:t>HL-LHC Track-Trigger Project for the ATLAS Experiment 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1270000" y="5257800"/>
            <a:ext cx="10464800" cy="1130300"/>
          </a:xfrm>
          <a:prstGeom prst="rect">
            <a:avLst/>
          </a:prstGeom>
        </p:spPr>
        <p:txBody>
          <a:bodyPr/>
          <a:lstStyle/>
          <a:p>
            <a:pPr lvl="0" defTabSz="566674">
              <a:defRPr sz="1800"/>
            </a:pPr>
            <a:r>
              <a:rPr sz="3298">
                <a:latin typeface="Helvetica"/>
                <a:ea typeface="Helvetica"/>
                <a:cs typeface="Helvetica"/>
                <a:sym typeface="Helvetica"/>
              </a:rPr>
              <a:t>Jared Vann</a:t>
            </a:r>
          </a:p>
          <a:p>
            <a:pPr lvl="0" defTabSz="566674">
              <a:defRPr sz="1800"/>
            </a:pPr>
            <a:r>
              <a:rPr sz="3298">
                <a:latin typeface="Helvetica"/>
                <a:ea typeface="Helvetica"/>
                <a:cs typeface="Helvetica"/>
                <a:sym typeface="Helvetica"/>
              </a:rPr>
              <a:t>PHYS488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584200" y="228600"/>
            <a:ext cx="11099800" cy="1077475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/>
            </a:pPr>
            <a:r>
              <a:rPr sz="5000"/>
              <a:t>FieldLayer Class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10</a:t>
            </a:fld>
            <a:endParaRPr/>
          </a:p>
        </p:txBody>
      </p:sp>
      <p:sp>
        <p:nvSpPr>
          <p:cNvPr id="95" name="Shape 95"/>
          <p:cNvSpPr/>
          <p:nvPr/>
        </p:nvSpPr>
        <p:spPr>
          <a:xfrm>
            <a:off x="5660021" y="287353"/>
            <a:ext cx="7316373" cy="9483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 algn="l" defTabSz="457200">
              <a:defRPr sz="1800"/>
            </a:pP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public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boolean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handle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Particle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{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pAzimuth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pDirection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direction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pCharge 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charge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stepSize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10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end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-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start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/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double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theta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stepSize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1000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0.3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field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/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momentum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pX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start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cos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pY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start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sin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for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int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i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0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i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&lt;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i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++)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{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lTheta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pDirection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*-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pCharge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/</a:t>
            </a:r>
            <a:r>
              <a:rPr sz="1500">
                <a:solidFill>
                  <a:srgbClr val="0329D8"/>
                </a:solidFill>
                <a:latin typeface="Monaco"/>
                <a:ea typeface="Monaco"/>
                <a:cs typeface="Monaco"/>
                <a:sym typeface="Monaco"/>
              </a:rPr>
              <a:t>2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lX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stepSize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cos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lTheta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lY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stepSize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sin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lTheta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pX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pY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pY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lY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pDirection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pDirection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theta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*-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pCharge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if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pX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+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&gt;=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end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*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end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{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    pAzimuth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=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Math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atan2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pY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pX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   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setAzimuth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end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,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pAzimuth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    p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.</a:t>
            </a:r>
            <a:r>
              <a:rPr sz="1500">
                <a:solidFill>
                  <a:srgbClr val="CFAE00"/>
                </a:solidFill>
                <a:latin typeface="Monaco"/>
                <a:ea typeface="Monaco"/>
                <a:cs typeface="Monaco"/>
                <a:sym typeface="Monaco"/>
              </a:rPr>
              <a:t>setDirection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(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pDirection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);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return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true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 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   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return</a:t>
            </a:r>
            <a:r>
              <a:rPr sz="1500">
                <a:latin typeface="Monaco"/>
                <a:ea typeface="Monaco"/>
                <a:cs typeface="Monaco"/>
                <a:sym typeface="Monaco"/>
              </a:rPr>
              <a:t> </a:t>
            </a:r>
            <a:r>
              <a:rPr sz="1500">
                <a:solidFill>
                  <a:srgbClr val="295E99"/>
                </a:solidFill>
                <a:latin typeface="Monaco"/>
                <a:ea typeface="Monaco"/>
                <a:cs typeface="Monaco"/>
                <a:sym typeface="Monaco"/>
              </a:rPr>
              <a:t>false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;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  <a:p>
            <a:pPr lvl="0" algn="l" defTabSz="457200">
              <a:defRPr sz="1800"/>
            </a:pPr>
            <a:r>
              <a:rPr sz="1500">
                <a:latin typeface="Monaco"/>
                <a:ea typeface="Monaco"/>
                <a:cs typeface="Monaco"/>
                <a:sym typeface="Monaco"/>
              </a:rPr>
              <a:t>    </a:t>
            </a:r>
            <a:r>
              <a:rPr sz="1500">
                <a:solidFill>
                  <a:srgbClr val="D97100"/>
                </a:solidFill>
                <a:latin typeface="Monaco"/>
                <a:ea typeface="Monaco"/>
                <a:cs typeface="Monaco"/>
                <a:sym typeface="Monaco"/>
              </a:rPr>
              <a:t>}</a:t>
            </a:r>
            <a:endParaRPr sz="1500">
              <a:latin typeface="Monaco"/>
              <a:ea typeface="Monaco"/>
              <a:cs typeface="Monaco"/>
              <a:sym typeface="Monaco"/>
            </a:endParaRPr>
          </a:p>
        </p:txBody>
      </p:sp>
      <p:sp>
        <p:nvSpPr>
          <p:cNvPr id="96" name="Shape 96"/>
          <p:cNvSpPr>
            <a:spLocks noGrp="1"/>
          </p:cNvSpPr>
          <p:nvPr>
            <p:ph type="body" idx="1"/>
          </p:nvPr>
        </p:nvSpPr>
        <p:spPr>
          <a:xfrm>
            <a:off x="406400" y="1632168"/>
            <a:ext cx="5739713" cy="7346732"/>
          </a:xfrm>
          <a:prstGeom prst="rect">
            <a:avLst/>
          </a:prstGeom>
        </p:spPr>
        <p:txBody>
          <a:bodyPr anchor="t"/>
          <a:lstStyle/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Calculate the distance to move the particle through each iteration.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Calculate the angle to change the particle momentum direction by each iteration.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Convert particle position into Cartesian coordinates.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Calculate coordinates of </a:t>
            </a:r>
            <a:r>
              <a:rPr sz="1940" b="1">
                <a:latin typeface="Helvetica"/>
                <a:ea typeface="Helvetica"/>
                <a:cs typeface="Helvetica"/>
                <a:sym typeface="Helvetica"/>
              </a:rPr>
              <a:t>L</a:t>
            </a:r>
            <a:r>
              <a:rPr sz="1940"/>
              <a:t> vector.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Add </a:t>
            </a:r>
            <a:r>
              <a:rPr sz="1940" b="1">
                <a:latin typeface="Helvetica"/>
                <a:ea typeface="Helvetica"/>
                <a:cs typeface="Helvetica"/>
                <a:sym typeface="Helvetica"/>
              </a:rPr>
              <a:t>L</a:t>
            </a:r>
            <a:r>
              <a:rPr sz="1940"/>
              <a:t> vector to </a:t>
            </a:r>
            <a:r>
              <a:rPr sz="1940" b="1">
                <a:latin typeface="Helvetica"/>
                <a:ea typeface="Helvetica"/>
                <a:cs typeface="Helvetica"/>
                <a:sym typeface="Helvetica"/>
              </a:rPr>
              <a:t>p</a:t>
            </a:r>
            <a:r>
              <a:rPr sz="1940"/>
              <a:t> vector.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Change particle momentum direction by θ.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Check if particle is still in layer.</a:t>
            </a:r>
          </a:p>
          <a:p>
            <a:pPr marL="431165" lvl="0" indent="-431165" defTabSz="566674">
              <a:spcBef>
                <a:spcPts val="4000"/>
              </a:spcBef>
              <a:defRPr sz="1800"/>
            </a:pPr>
            <a:r>
              <a:rPr sz="1940"/>
              <a:t>Return </a:t>
            </a:r>
            <a:r>
              <a:rPr sz="1940" b="1">
                <a:latin typeface="Helvetica"/>
                <a:ea typeface="Helvetica"/>
                <a:cs typeface="Helvetica"/>
                <a:sym typeface="Helvetica"/>
              </a:rPr>
              <a:t>true</a:t>
            </a:r>
            <a:r>
              <a:rPr sz="1940"/>
              <a:t> to let the simulation know to continue.</a:t>
            </a:r>
          </a:p>
        </p:txBody>
      </p:sp>
      <p:sp>
        <p:nvSpPr>
          <p:cNvPr id="97" name="Shape 97"/>
          <p:cNvSpPr/>
          <p:nvPr/>
        </p:nvSpPr>
        <p:spPr>
          <a:xfrm>
            <a:off x="5698509" y="2014901"/>
            <a:ext cx="823790" cy="228509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98" name="Shape 98"/>
          <p:cNvSpPr/>
          <p:nvPr/>
        </p:nvSpPr>
        <p:spPr>
          <a:xfrm flipV="1">
            <a:off x="5700594" y="2749074"/>
            <a:ext cx="820726" cy="355321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99" name="Shape 99"/>
          <p:cNvSpPr/>
          <p:nvPr/>
        </p:nvSpPr>
        <p:spPr>
          <a:xfrm flipV="1">
            <a:off x="5287321" y="3401258"/>
            <a:ext cx="1208750" cy="755009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0" name="Shape 100"/>
          <p:cNvSpPr/>
          <p:nvPr/>
        </p:nvSpPr>
        <p:spPr>
          <a:xfrm flipV="1">
            <a:off x="4718378" y="4857359"/>
            <a:ext cx="2099225" cy="326964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1" name="Shape 101"/>
          <p:cNvSpPr/>
          <p:nvPr/>
        </p:nvSpPr>
        <p:spPr>
          <a:xfrm flipV="1">
            <a:off x="3795768" y="5610882"/>
            <a:ext cx="3113705" cy="313720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2" name="Shape 102"/>
          <p:cNvSpPr/>
          <p:nvPr/>
        </p:nvSpPr>
        <p:spPr>
          <a:xfrm flipV="1">
            <a:off x="5723903" y="6317761"/>
            <a:ext cx="1208750" cy="437190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3" name="Shape 103"/>
          <p:cNvSpPr/>
          <p:nvPr/>
        </p:nvSpPr>
        <p:spPr>
          <a:xfrm flipV="1">
            <a:off x="4472348" y="6921626"/>
            <a:ext cx="2470403" cy="648297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5427335" y="8340596"/>
            <a:ext cx="1797567" cy="1"/>
          </a:xfrm>
          <a:prstGeom prst="line">
            <a:avLst/>
          </a:prstGeom>
          <a:ln w="25400">
            <a:solidFill>
              <a:srgbClr val="A6AAA9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9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9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9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9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9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9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1" build="p" bldLvl="5" animBg="1" advAuto="0"/>
      <p:bldP spid="97" grpId="2" animBg="1" advAuto="0"/>
      <p:bldP spid="98" grpId="3" animBg="1" advAuto="0"/>
      <p:bldP spid="99" grpId="4" animBg="1" advAuto="0"/>
      <p:bldP spid="100" grpId="5" animBg="1" advAuto="0"/>
      <p:bldP spid="101" grpId="6" animBg="1" advAuto="0"/>
      <p:bldP spid="102" grpId="7" animBg="1" advAuto="0"/>
      <p:bldP spid="103" grpId="8" animBg="1" advAuto="0"/>
      <p:bldP spid="104" grpId="9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 dirty="0"/>
              <a:t>DetectorViewer </a:t>
            </a:r>
            <a:r>
              <a:rPr lang="en-GB" sz="5000" dirty="0" smtClean="0"/>
              <a:t>Class</a:t>
            </a:r>
            <a:endParaRPr sz="5000" dirty="0"/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11</a:t>
            </a:fld>
            <a:endParaRPr/>
          </a:p>
        </p:txBody>
      </p:sp>
      <p:pic>
        <p:nvPicPr>
          <p:cNvPr id="112" name="dv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83933" y="1923988"/>
            <a:ext cx="5766518" cy="59056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dv 2.png"/>
          <p:cNvPicPr/>
          <p:nvPr/>
        </p:nvPicPr>
        <p:blipFill>
          <a:blip r:embed="rId4">
            <a:extLst/>
          </a:blip>
          <a:srcRect b="1821"/>
          <a:stretch>
            <a:fillRect/>
          </a:stretch>
        </p:blipFill>
        <p:spPr>
          <a:xfrm>
            <a:off x="608172" y="1977628"/>
            <a:ext cx="5766603" cy="5798159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114"/>
          <p:cNvSpPr/>
          <p:nvPr/>
        </p:nvSpPr>
        <p:spPr>
          <a:xfrm>
            <a:off x="2764979" y="8138639"/>
            <a:ext cx="145298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Before</a:t>
            </a:r>
          </a:p>
        </p:txBody>
      </p:sp>
      <p:sp>
        <p:nvSpPr>
          <p:cNvPr id="115" name="Shape 115"/>
          <p:cNvSpPr/>
          <p:nvPr/>
        </p:nvSpPr>
        <p:spPr>
          <a:xfrm>
            <a:off x="8952841" y="8138639"/>
            <a:ext cx="102870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Now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650538" y="873972"/>
            <a:ext cx="102657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 smtClean="0"/>
              <a:t>Config</a:t>
            </a:r>
            <a:r>
              <a:rPr lang="en-GB" sz="5000" smtClean="0"/>
              <a:t>uration</a:t>
            </a:r>
            <a:r>
              <a:rPr sz="5000" smtClean="0"/>
              <a:t> </a:t>
            </a:r>
            <a:r>
              <a:rPr sz="5000"/>
              <a:t>Class</a:t>
            </a:r>
          </a:p>
        </p:txBody>
      </p:sp>
      <p:sp>
        <p:nvSpPr>
          <p:cNvPr id="118" name="Shape 1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12</a:t>
            </a:fld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idx="1"/>
          </p:nvPr>
        </p:nvSpPr>
        <p:spPr>
          <a:xfrm>
            <a:off x="952500" y="1251168"/>
            <a:ext cx="7389878" cy="7346732"/>
          </a:xfrm>
          <a:prstGeom prst="rect">
            <a:avLst/>
          </a:prstGeom>
        </p:spPr>
        <p:txBody>
          <a:bodyPr anchor="t"/>
          <a:lstStyle/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/>
              <a:t>Loads ‘properties’ file stored in the project directory.</a:t>
            </a:r>
          </a:p>
          <a:p>
            <a:pPr lvl="0">
              <a:defRPr sz="1800"/>
            </a:pPr>
            <a:r>
              <a:rPr sz="3600"/>
              <a:t>Imports all keys and values of saved parameters.</a:t>
            </a:r>
          </a:p>
          <a:p>
            <a:pPr lvl="0">
              <a:defRPr sz="1800"/>
            </a:pPr>
            <a:r>
              <a:rPr sz="3600"/>
              <a:t>Used by most classes to store values.</a:t>
            </a:r>
          </a:p>
          <a:p>
            <a:pPr lvl="0">
              <a:defRPr sz="1800"/>
            </a:pPr>
            <a:r>
              <a:rPr sz="3600"/>
              <a:t>All parameters held in one easy to find place.</a:t>
            </a:r>
          </a:p>
        </p:txBody>
      </p:sp>
      <p:pic>
        <p:nvPicPr>
          <p:cNvPr id="120" name="Screen Shot 2015-04-30 at 17.31.0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30156" y="2549131"/>
            <a:ext cx="5054033" cy="58644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Simulation Workflow</a:t>
            </a:r>
          </a:p>
        </p:txBody>
      </p:sp>
      <p:sp>
        <p:nvSpPr>
          <p:cNvPr id="123" name="Shape 1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13</a:t>
            </a:fld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736877" y="4642093"/>
            <a:ext cx="5576850" cy="9652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Edit variables across all code files</a:t>
            </a:r>
          </a:p>
          <a:p>
            <a:pPr lvl="0">
              <a:defRPr sz="1800"/>
            </a:pPr>
            <a:r>
              <a:rPr sz="2000">
                <a:solidFill>
                  <a:srgbClr val="FFFFFF"/>
                </a:solidFill>
              </a:rPr>
              <a:t>(Time consuming, prone to mistakes)</a:t>
            </a:r>
          </a:p>
        </p:txBody>
      </p:sp>
      <p:sp>
        <p:nvSpPr>
          <p:cNvPr id="125" name="Shape 125"/>
          <p:cNvSpPr/>
          <p:nvPr/>
        </p:nvSpPr>
        <p:spPr>
          <a:xfrm>
            <a:off x="1724772" y="6226180"/>
            <a:ext cx="3601060" cy="9652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Compile all Java files</a:t>
            </a:r>
          </a:p>
          <a:p>
            <a:pPr lvl="0">
              <a:defRPr sz="1800"/>
            </a:pPr>
            <a:r>
              <a:rPr sz="2000">
                <a:solidFill>
                  <a:srgbClr val="FFFFFF"/>
                </a:solidFill>
              </a:rPr>
              <a:t>(Time consuming)</a:t>
            </a:r>
          </a:p>
        </p:txBody>
      </p:sp>
      <p:sp>
        <p:nvSpPr>
          <p:cNvPr id="126" name="Shape 126"/>
          <p:cNvSpPr/>
          <p:nvPr/>
        </p:nvSpPr>
        <p:spPr>
          <a:xfrm>
            <a:off x="2248551" y="7810267"/>
            <a:ext cx="2553501" cy="6604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>
                <a:solidFill>
                  <a:srgbClr val="FFFFFF"/>
                </a:solidFill>
              </a:rPr>
              <a:t>Run Simulation</a:t>
            </a:r>
          </a:p>
        </p:txBody>
      </p:sp>
      <p:sp>
        <p:nvSpPr>
          <p:cNvPr id="127" name="Shape 127"/>
          <p:cNvSpPr/>
          <p:nvPr/>
        </p:nvSpPr>
        <p:spPr>
          <a:xfrm>
            <a:off x="1076348" y="2956406"/>
            <a:ext cx="4897908" cy="10668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Decide on variable to change</a:t>
            </a:r>
          </a:p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in simulation</a:t>
            </a:r>
          </a:p>
        </p:txBody>
      </p:sp>
      <p:sp>
        <p:nvSpPr>
          <p:cNvPr id="128" name="Shape 128"/>
          <p:cNvSpPr/>
          <p:nvPr/>
        </p:nvSpPr>
        <p:spPr>
          <a:xfrm>
            <a:off x="7665766" y="4666120"/>
            <a:ext cx="4306406" cy="1371601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Edit variable in one single</a:t>
            </a:r>
          </a:p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config file</a:t>
            </a:r>
          </a:p>
          <a:p>
            <a:pPr lvl="0">
              <a:defRPr sz="1800"/>
            </a:pPr>
            <a:r>
              <a:rPr sz="2000">
                <a:solidFill>
                  <a:srgbClr val="FFFFFF"/>
                </a:solidFill>
              </a:rPr>
              <a:t>(Easy, hard to make mistakes)</a:t>
            </a:r>
          </a:p>
        </p:txBody>
      </p:sp>
      <p:sp>
        <p:nvSpPr>
          <p:cNvPr id="129" name="Shape 129"/>
          <p:cNvSpPr/>
          <p:nvPr/>
        </p:nvSpPr>
        <p:spPr>
          <a:xfrm>
            <a:off x="8542218" y="7789075"/>
            <a:ext cx="2553501" cy="6604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>
                <a:solidFill>
                  <a:srgbClr val="FFFFFF"/>
                </a:solidFill>
              </a:rPr>
              <a:t>Run Simulation</a:t>
            </a:r>
          </a:p>
        </p:txBody>
      </p:sp>
      <p:sp>
        <p:nvSpPr>
          <p:cNvPr id="130" name="Shape 130"/>
          <p:cNvSpPr/>
          <p:nvPr/>
        </p:nvSpPr>
        <p:spPr>
          <a:xfrm>
            <a:off x="7370015" y="2935215"/>
            <a:ext cx="4897908" cy="10668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27000" tIns="127000" rIns="127000" bIns="127000" anchor="ctr">
            <a:spAutoFit/>
          </a:bodyPr>
          <a:lstStyle/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Decide on variable to change</a:t>
            </a:r>
          </a:p>
          <a:p>
            <a:pPr lvl="0">
              <a:defRPr sz="1800"/>
            </a:pPr>
            <a:r>
              <a:rPr sz="2700">
                <a:solidFill>
                  <a:srgbClr val="FFFFFF"/>
                </a:solidFill>
              </a:rPr>
              <a:t>in simulation</a:t>
            </a:r>
          </a:p>
        </p:txBody>
      </p:sp>
      <p:sp>
        <p:nvSpPr>
          <p:cNvPr id="131" name="Shape 131"/>
          <p:cNvSpPr/>
          <p:nvPr/>
        </p:nvSpPr>
        <p:spPr>
          <a:xfrm>
            <a:off x="2667940" y="1689819"/>
            <a:ext cx="171472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600" b="1"/>
              <a:t>Before:</a:t>
            </a:r>
          </a:p>
        </p:txBody>
      </p:sp>
      <p:sp>
        <p:nvSpPr>
          <p:cNvPr id="132" name="Shape 132"/>
          <p:cNvSpPr/>
          <p:nvPr/>
        </p:nvSpPr>
        <p:spPr>
          <a:xfrm>
            <a:off x="9152256" y="1754512"/>
            <a:ext cx="133342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 b="0"/>
            </a:pPr>
            <a:r>
              <a:rPr sz="3600" b="1"/>
              <a:t>After:</a:t>
            </a:r>
          </a:p>
        </p:txBody>
      </p:sp>
      <p:sp>
        <p:nvSpPr>
          <p:cNvPr id="133" name="Shape 133"/>
          <p:cNvSpPr/>
          <p:nvPr/>
        </p:nvSpPr>
        <p:spPr>
          <a:xfrm>
            <a:off x="3536340" y="4042935"/>
            <a:ext cx="1" cy="579430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3525301" y="5605830"/>
            <a:ext cx="1" cy="579430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3525301" y="7232301"/>
            <a:ext cx="1" cy="579430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9818969" y="4042935"/>
            <a:ext cx="1" cy="579430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9818969" y="6078641"/>
            <a:ext cx="1" cy="1669514"/>
          </a:xfrm>
          <a:prstGeom prst="line">
            <a:avLst/>
          </a:prstGeom>
          <a:ln w="63500">
            <a:solidFill>
              <a:srgbClr val="53585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Simulation Tests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14</a:t>
            </a:fld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3954964" y="9212242"/>
            <a:ext cx="5740300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 lvl="0">
              <a:defRPr sz="1800"/>
            </a:pPr>
            <a:r>
              <a:rPr sz="2200"/>
              <a:t>*Detector strip width values are approximate.</a:t>
            </a:r>
          </a:p>
        </p:txBody>
      </p:sp>
      <p:pic>
        <p:nvPicPr>
          <p:cNvPr id="142" name="Screen Shot 2015-05-05 at 19.31.0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9934" y="1326195"/>
            <a:ext cx="8540732" cy="75759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Simulation Tests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15</a:t>
            </a:fld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3954965" y="9212242"/>
            <a:ext cx="5740299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 lvl="0">
              <a:defRPr sz="1800"/>
            </a:pPr>
            <a:r>
              <a:rPr sz="2200"/>
              <a:t>*Detector strip width values are approximate.</a:t>
            </a:r>
          </a:p>
        </p:txBody>
      </p:sp>
      <p:pic>
        <p:nvPicPr>
          <p:cNvPr id="147" name="Screen Shot 2015-05-05 at 19.31.0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0470" y="1323091"/>
            <a:ext cx="8355287" cy="75308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 dirty="0" smtClean="0"/>
              <a:t>Conclusion</a:t>
            </a:r>
            <a:r>
              <a:rPr lang="en-GB" sz="5000" dirty="0" smtClean="0"/>
              <a:t> and Improvements</a:t>
            </a:r>
            <a:endParaRPr sz="5000" dirty="0"/>
          </a:p>
        </p:txBody>
      </p:sp>
      <p:sp>
        <p:nvSpPr>
          <p:cNvPr id="150" name="Shape 1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>
            <a:normAutofit/>
          </a:bodyPr>
          <a:lstStyle/>
          <a:p>
            <a:pPr lvl="0"/>
            <a:r>
              <a:rPr lang="en-GB" sz="3200" dirty="0" smtClean="0"/>
              <a:t>Demonstrated the simulation of a particle through a magnetic field.</a:t>
            </a:r>
          </a:p>
          <a:p>
            <a:pPr lvl="0"/>
            <a:r>
              <a:rPr lang="en-GB" sz="3200" dirty="0" smtClean="0"/>
              <a:t>Demonstrated the effect of track-trigger resolution on efficiency for a range of momentum values.</a:t>
            </a:r>
          </a:p>
          <a:p>
            <a:r>
              <a:rPr lang="en-GB" sz="3200" dirty="0"/>
              <a:t>	</a:t>
            </a:r>
            <a:r>
              <a:rPr lang="en-GB" sz="3200" dirty="0" smtClean="0"/>
              <a:t>Real conditions would have 100s of particles at once.</a:t>
            </a:r>
          </a:p>
          <a:p>
            <a:pPr lvl="0"/>
            <a:r>
              <a:rPr lang="en-GB" sz="3200" dirty="0" smtClean="0"/>
              <a:t>Would need to distinguish which hits belong to the same particle.</a:t>
            </a:r>
          </a:p>
          <a:p>
            <a:pPr lvl="0"/>
            <a:r>
              <a:rPr lang="en-GB" sz="3200" dirty="0" smtClean="0"/>
              <a:t>Real conditions would not achieve 100% efficiency.</a:t>
            </a:r>
          </a:p>
          <a:p>
            <a:pPr marL="0" lvl="0" indent="0">
              <a:buNone/>
            </a:pPr>
            <a:endParaRPr lang="en-GB" sz="3200" dirty="0"/>
          </a:p>
          <a:p>
            <a:pPr marL="0" lvl="0" indent="0">
              <a:buNone/>
            </a:pPr>
            <a:endParaRPr lang="en-GB" sz="3200" dirty="0" smtClean="0"/>
          </a:p>
          <a:p>
            <a:pPr lvl="0"/>
            <a:endParaRPr lang="en-GB" sz="3200" dirty="0"/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Outline</a:t>
            </a:r>
          </a:p>
        </p:txBody>
      </p:sp>
      <p:sp>
        <p:nvSpPr>
          <p:cNvPr id="41" name="Shape 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What is the ATLAS experiment and the HL-LHC proposed upgrade?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What is a Track-Trigger system and why it is needed?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The Java programming language.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Building the FieldLayer, DetectorViewer and Config classes.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Analysis of the effect of trigger resolution on efficiency.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/>
              <a:t>Conclusion and potential simulation improvements.</a:t>
            </a:r>
          </a:p>
        </p:txBody>
      </p:sp>
      <p:sp>
        <p:nvSpPr>
          <p:cNvPr id="42" name="Shape 42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ATLAS Experiment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311150" lvl="0" indent="-311150" defTabSz="408940">
              <a:spcBef>
                <a:spcPts val="2900"/>
              </a:spcBef>
              <a:buChar char="➡"/>
              <a:defRPr sz="1800"/>
            </a:pPr>
            <a:r>
              <a:rPr sz="2520" b="1">
                <a:latin typeface="Helvetica"/>
                <a:ea typeface="Helvetica"/>
                <a:cs typeface="Helvetica"/>
                <a:sym typeface="Helvetica"/>
              </a:rPr>
              <a:t>What is it?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Versatile proton-proton collision particle detector.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Largest of the LHC particle detectors.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Inner detectors and calorimeters for detecting hadrons, photons and electrons.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Outer layers of detectors for detecting muons.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Inner 2 Tesla magnetic field from solenoid.</a:t>
            </a:r>
          </a:p>
          <a:p>
            <a:pPr marL="311150" lvl="0" indent="-311150" defTabSz="408940">
              <a:spcBef>
                <a:spcPts val="2900"/>
              </a:spcBef>
              <a:buChar char="➡"/>
              <a:defRPr sz="1800"/>
            </a:pPr>
            <a:r>
              <a:rPr sz="2520" b="1">
                <a:latin typeface="Helvetica"/>
                <a:ea typeface="Helvetica"/>
                <a:cs typeface="Helvetica"/>
                <a:sym typeface="Helvetica"/>
              </a:rPr>
              <a:t>Future?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High Luminosity (HL) LHC upgrade: proposed factor of </a:t>
            </a:r>
            <a:r>
              <a:rPr sz="2520" b="1">
                <a:latin typeface="Helvetica"/>
                <a:ea typeface="Helvetica"/>
                <a:cs typeface="Helvetica"/>
                <a:sym typeface="Helvetica"/>
              </a:rPr>
              <a:t>~5</a:t>
            </a:r>
            <a:r>
              <a:rPr sz="2520"/>
              <a:t> increase in beam luminosity.</a:t>
            </a:r>
          </a:p>
          <a:p>
            <a:pPr marL="622300" lvl="1" indent="-311150" defTabSz="408940">
              <a:spcBef>
                <a:spcPts val="2900"/>
              </a:spcBef>
              <a:defRPr sz="1800"/>
            </a:pPr>
            <a:r>
              <a:rPr sz="2520"/>
              <a:t>Detector upgrades needed to handle increased collision events.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ATLAS Experiment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4</a:t>
            </a:fld>
            <a:endParaRPr/>
          </a:p>
        </p:txBody>
      </p:sp>
      <p:pic>
        <p:nvPicPr>
          <p:cNvPr id="52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3529" y="1720617"/>
            <a:ext cx="9623592" cy="67353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Trigger System</a:t>
            </a:r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xfrm>
            <a:off x="952500" y="1543268"/>
            <a:ext cx="11099800" cy="2905918"/>
          </a:xfrm>
          <a:prstGeom prst="rect">
            <a:avLst/>
          </a:prstGeom>
        </p:spPr>
        <p:txBody>
          <a:bodyPr/>
          <a:lstStyle/>
          <a:p>
            <a:pPr marL="253364" lvl="0" indent="-253364" defTabSz="332993">
              <a:spcBef>
                <a:spcPts val="2300"/>
              </a:spcBef>
              <a:buChar char="➡"/>
              <a:defRPr sz="1800"/>
            </a:pPr>
            <a:r>
              <a:rPr sz="2052" b="1" dirty="0">
                <a:latin typeface="Helvetica"/>
                <a:ea typeface="Helvetica"/>
                <a:cs typeface="Helvetica"/>
                <a:sym typeface="Helvetica"/>
              </a:rPr>
              <a:t>Why?</a:t>
            </a:r>
          </a:p>
          <a:p>
            <a:pPr marL="506729" lvl="1" indent="-253364" defTabSz="332993">
              <a:spcBef>
                <a:spcPts val="2300"/>
              </a:spcBef>
              <a:defRPr sz="1800"/>
            </a:pPr>
            <a:r>
              <a:rPr sz="2052" dirty="0"/>
              <a:t>Present bunch crossing rate of </a:t>
            </a:r>
            <a:r>
              <a:rPr sz="2052" b="1" dirty="0">
                <a:latin typeface="Helvetica"/>
                <a:ea typeface="Helvetica"/>
                <a:cs typeface="Helvetica"/>
                <a:sym typeface="Helvetica"/>
              </a:rPr>
              <a:t>40MHz ≈ 1PB/sec</a:t>
            </a:r>
            <a:r>
              <a:rPr sz="2052" dirty="0"/>
              <a:t> of raw data.</a:t>
            </a:r>
          </a:p>
          <a:p>
            <a:pPr marL="506729" lvl="1" indent="-253364" defTabSz="332993">
              <a:spcBef>
                <a:spcPts val="2300"/>
              </a:spcBef>
              <a:defRPr sz="1800"/>
            </a:pPr>
            <a:r>
              <a:rPr sz="2052" dirty="0"/>
              <a:t>Not enough data storage or computational power to collect data from every event.</a:t>
            </a:r>
          </a:p>
          <a:p>
            <a:pPr marL="506729" lvl="1" indent="-253364" defTabSz="332993">
              <a:spcBef>
                <a:spcPts val="2300"/>
              </a:spcBef>
              <a:defRPr sz="1800"/>
            </a:pPr>
            <a:r>
              <a:rPr sz="2052" dirty="0"/>
              <a:t>Must choose most interesting events and discard the rest.</a:t>
            </a:r>
          </a:p>
          <a:p>
            <a:pPr marL="506729" lvl="1" indent="-253364" defTabSz="332993">
              <a:spcBef>
                <a:spcPts val="2300"/>
              </a:spcBef>
              <a:defRPr sz="1800"/>
            </a:pPr>
            <a:r>
              <a:rPr sz="2052" dirty="0"/>
              <a:t>Event rate reduced to </a:t>
            </a:r>
            <a:r>
              <a:rPr sz="2052" b="1" dirty="0">
                <a:latin typeface="Helvetica"/>
                <a:ea typeface="Helvetica"/>
                <a:cs typeface="Helvetica"/>
                <a:sym typeface="Helvetica"/>
              </a:rPr>
              <a:t>~100Hz</a:t>
            </a:r>
            <a:r>
              <a:rPr sz="2052" dirty="0"/>
              <a:t>.</a:t>
            </a:r>
          </a:p>
        </p:txBody>
      </p:sp>
      <p:sp>
        <p:nvSpPr>
          <p:cNvPr id="56" name="Shape 56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5</a:t>
            </a:fld>
            <a:endParaRPr/>
          </a:p>
        </p:txBody>
      </p:sp>
      <p:pic>
        <p:nvPicPr>
          <p:cNvPr id="57" name="Screen Shot 2015-05-04 at 16.20.38.png"/>
          <p:cNvPicPr/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>
            <a:off x="6808293" y="4810460"/>
            <a:ext cx="5766881" cy="4007494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Shape 58"/>
          <p:cNvSpPr/>
          <p:nvPr/>
        </p:nvSpPr>
        <p:spPr>
          <a:xfrm>
            <a:off x="952500" y="4643624"/>
            <a:ext cx="5766723" cy="4409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marL="253364" lvl="0" indent="-253364" algn="l" defTabSz="332993">
              <a:spcBef>
                <a:spcPts val="2300"/>
              </a:spcBef>
              <a:buSzPct val="75000"/>
              <a:buChar char="➡"/>
              <a:defRPr sz="1800"/>
            </a:pPr>
            <a:r>
              <a:rPr sz="2052" b="1">
                <a:latin typeface="Helvetica"/>
                <a:ea typeface="Helvetica"/>
                <a:cs typeface="Helvetica"/>
                <a:sym typeface="Helvetica"/>
              </a:rPr>
              <a:t>How?</a:t>
            </a:r>
          </a:p>
          <a:p>
            <a:pPr marL="506729" lvl="1" indent="-253364" algn="l" defTabSz="332993">
              <a:spcBef>
                <a:spcPts val="2300"/>
              </a:spcBef>
              <a:buSzPct val="75000"/>
              <a:buChar char="•"/>
              <a:defRPr sz="1800"/>
            </a:pPr>
            <a:r>
              <a:rPr sz="2052"/>
              <a:t>Multiple levels of triggers to reduce data rate to acceptable levels.</a:t>
            </a:r>
          </a:p>
          <a:p>
            <a:pPr marL="506729" lvl="1" indent="-253364" algn="l" defTabSz="332993">
              <a:spcBef>
                <a:spcPts val="2300"/>
              </a:spcBef>
              <a:buSzPct val="75000"/>
              <a:buChar char="•"/>
              <a:defRPr sz="1800"/>
            </a:pPr>
            <a:r>
              <a:rPr sz="2052"/>
              <a:t>Track-trigger would be part of muon L1 trigger.</a:t>
            </a:r>
          </a:p>
          <a:p>
            <a:pPr marL="506729" lvl="1" indent="-253364" algn="l" defTabSz="332993">
              <a:spcBef>
                <a:spcPts val="2300"/>
              </a:spcBef>
              <a:buSzPct val="75000"/>
              <a:buChar char="•"/>
              <a:defRPr sz="1800"/>
            </a:pPr>
            <a:r>
              <a:rPr sz="2052"/>
              <a:t>Consists of two closely spaced concentric silicon detectors at ~1m radius.</a:t>
            </a:r>
          </a:p>
          <a:p>
            <a:pPr marL="506729" lvl="1" indent="-253364" algn="l" defTabSz="332993">
              <a:spcBef>
                <a:spcPts val="2300"/>
              </a:spcBef>
              <a:buSzPct val="75000"/>
              <a:buChar char="•"/>
              <a:defRPr sz="1800"/>
            </a:pPr>
            <a:r>
              <a:rPr sz="2052"/>
              <a:t>Distinguish to a degree of accuracy between high and low energy muons.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Java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 dirty="0" smtClean="0"/>
              <a:t>Modern </a:t>
            </a:r>
            <a:r>
              <a:rPr sz="3420" dirty="0"/>
              <a:t>high level programming language.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 dirty="0"/>
              <a:t>Object orientated design.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 dirty="0"/>
              <a:t>C-like syntax.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 dirty="0"/>
              <a:t>Slower than C but far faster than languages like Python.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 dirty="0"/>
              <a:t>Large standard library makes it easy to perform a wide range of tasks.</a:t>
            </a:r>
          </a:p>
          <a:p>
            <a:pPr marL="422275" lvl="0" indent="-422275" defTabSz="554990">
              <a:spcBef>
                <a:spcPts val="3900"/>
              </a:spcBef>
              <a:defRPr sz="1800"/>
            </a:pPr>
            <a:r>
              <a:rPr sz="3420" dirty="0"/>
              <a:t>Code can be run on many different platforms, eg. Windows, Mac, Linux.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6</a:t>
            </a:fld>
            <a:endParaRPr/>
          </a:p>
        </p:txBody>
      </p:sp>
      <p:pic>
        <p:nvPicPr>
          <p:cNvPr id="65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96521" y="471926"/>
            <a:ext cx="1890964" cy="34667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Simulation Outline</a:t>
            </a:r>
          </a:p>
        </p:txBody>
      </p:sp>
      <p:sp>
        <p:nvSpPr>
          <p:cNvPr id="68" name="Shape 6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Muons are simulated through a collection of layers that provide an approximation of the ATLAS inner detector.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All muons travel in the same plane perpendicular to beam line to allow simplifications to 2D.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Muon hits with the track trigger layers are recorded.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Muon momenta estimated from two detector hit position values.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These values are compared to actual muon momenta.</a:t>
            </a:r>
          </a:p>
          <a:p>
            <a:pPr marL="400050" lvl="0" indent="-400050" defTabSz="525779">
              <a:spcBef>
                <a:spcPts val="3700"/>
              </a:spcBef>
              <a:defRPr sz="1800"/>
            </a:pPr>
            <a:r>
              <a:rPr sz="3239"/>
              <a:t>Track trigger and simulation parameters can be adjusted to find more optimal values.</a:t>
            </a:r>
          </a:p>
        </p:txBody>
      </p:sp>
      <p:sp>
        <p:nvSpPr>
          <p:cNvPr id="69" name="Shape 69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Simulating Particles in Magnetic Fields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952500" y="1543268"/>
            <a:ext cx="11099800" cy="3238712"/>
          </a:xfrm>
          <a:prstGeom prst="rect">
            <a:avLst/>
          </a:prstGeom>
        </p:spPr>
        <p:txBody>
          <a:bodyPr anchor="t"/>
          <a:lstStyle/>
          <a:p>
            <a:pPr marL="360045" lvl="0" indent="-360045" defTabSz="473201">
              <a:spcBef>
                <a:spcPts val="3400"/>
              </a:spcBef>
              <a:defRPr sz="1800"/>
            </a:pPr>
            <a:r>
              <a:rPr sz="2916"/>
              <a:t>Region of detector simulated is in a constant  homogeneous magnetic field perpendicular to the plane of muon travel.</a:t>
            </a:r>
          </a:p>
          <a:p>
            <a:pPr marL="360045" lvl="0" indent="-360045" defTabSz="473201">
              <a:spcBef>
                <a:spcPts val="3400"/>
              </a:spcBef>
              <a:defRPr sz="1800"/>
            </a:pPr>
            <a:r>
              <a:rPr sz="2916"/>
              <a:t>Muons have charge, therefore interact with the field and travel in a circular motion.</a:t>
            </a:r>
          </a:p>
          <a:p>
            <a:pPr marL="360045" lvl="0" indent="-360045" defTabSz="473201">
              <a:spcBef>
                <a:spcPts val="3400"/>
              </a:spcBef>
              <a:defRPr sz="1800"/>
            </a:pPr>
            <a:r>
              <a:rPr sz="2916"/>
              <a:t>Circle-circle path intersection approach attempted first.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8</a:t>
            </a:fld>
            <a:endParaRPr/>
          </a:p>
        </p:txBody>
      </p:sp>
      <p:grpSp>
        <p:nvGrpSpPr>
          <p:cNvPr id="81" name="Group 81"/>
          <p:cNvGrpSpPr/>
          <p:nvPr/>
        </p:nvGrpSpPr>
        <p:grpSpPr>
          <a:xfrm>
            <a:off x="8896261" y="5095373"/>
            <a:ext cx="3445808" cy="3905076"/>
            <a:chOff x="0" y="0"/>
            <a:chExt cx="3445806" cy="3905074"/>
          </a:xfrm>
        </p:grpSpPr>
        <p:sp>
          <p:nvSpPr>
            <p:cNvPr id="74" name="Shape 74"/>
            <p:cNvSpPr/>
            <p:nvPr/>
          </p:nvSpPr>
          <p:spPr>
            <a:xfrm>
              <a:off x="0" y="0"/>
              <a:ext cx="2472329" cy="2472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25400" cap="flat">
              <a:solidFill>
                <a:srgbClr val="51A7F9"/>
              </a:solidFill>
              <a:prstDash val="sysDot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>
                  <a:solidFill>
                    <a:srgbClr val="70BF41"/>
                  </a:solidFill>
                </a:defRPr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247996" y="707265"/>
              <a:ext cx="3197811" cy="3197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 flipV="1">
              <a:off x="1724896" y="83899"/>
              <a:ext cx="198665" cy="11110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1780696" y="119700"/>
              <a:ext cx="693156" cy="2182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73" h="21600" extrusionOk="0">
                  <a:moveTo>
                    <a:pt x="2315" y="21600"/>
                  </a:moveTo>
                  <a:cubicBezTo>
                    <a:pt x="15654" y="18572"/>
                    <a:pt x="21600" y="12498"/>
                    <a:pt x="16635" y="6972"/>
                  </a:cubicBezTo>
                  <a:cubicBezTo>
                    <a:pt x="13873" y="3897"/>
                    <a:pt x="7862" y="1378"/>
                    <a:pt x="0" y="0"/>
                  </a:cubicBezTo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1733090" y="2192358"/>
              <a:ext cx="227624" cy="2276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2173751" y="369041"/>
              <a:ext cx="455177" cy="773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EC5D57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EC5D57"/>
                  </a:solidFill>
                </a:rPr>
                <a:t>x</a:t>
              </a:r>
            </a:p>
          </p:txBody>
        </p:sp>
        <p:sp>
          <p:nvSpPr>
            <p:cNvPr id="80" name="Shape 80"/>
            <p:cNvSpPr/>
            <p:nvPr/>
          </p:nvSpPr>
          <p:spPr>
            <a:xfrm>
              <a:off x="48665" y="1585523"/>
              <a:ext cx="455177" cy="773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>
                  <a:solidFill>
                    <a:srgbClr val="EC5D57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EC5D57"/>
                  </a:solidFill>
                </a:rPr>
                <a:t>x</a:t>
              </a:r>
            </a:p>
          </p:txBody>
        </p:sp>
      </p:grpSp>
      <p:sp>
        <p:nvSpPr>
          <p:cNvPr id="82" name="Shape 82"/>
          <p:cNvSpPr/>
          <p:nvPr/>
        </p:nvSpPr>
        <p:spPr>
          <a:xfrm>
            <a:off x="952500" y="5019173"/>
            <a:ext cx="7399330" cy="3905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marL="342264" lvl="0" indent="-342264" algn="l" defTabSz="449833">
              <a:spcBef>
                <a:spcPts val="3200"/>
              </a:spcBef>
              <a:buSzPct val="75000"/>
              <a:buChar char="•"/>
              <a:defRPr sz="1800"/>
            </a:pPr>
            <a:r>
              <a:rPr sz="2772"/>
              <a:t>Found it difficult to assure correct intersection point would be chosen for all possibilities.</a:t>
            </a:r>
          </a:p>
          <a:p>
            <a:pPr marL="342264" lvl="0" indent="-342264" algn="l" defTabSz="449833">
              <a:spcBef>
                <a:spcPts val="3200"/>
              </a:spcBef>
              <a:buSzPct val="75000"/>
              <a:buChar char="•"/>
              <a:defRPr sz="1800"/>
            </a:pPr>
            <a:r>
              <a:rPr sz="2772"/>
              <a:t>Incremental step approach used instead.</a:t>
            </a:r>
          </a:p>
          <a:p>
            <a:pPr marL="342264" lvl="0" indent="-342264" algn="l" defTabSz="449833">
              <a:spcBef>
                <a:spcPts val="3200"/>
              </a:spcBef>
              <a:buSzPct val="75000"/>
              <a:buChar char="•"/>
              <a:defRPr sz="1800"/>
            </a:pPr>
            <a:r>
              <a:rPr sz="2772"/>
              <a:t>Particle moved by discrete steps in direction of motion and direction of motion changed by a small angle many times.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Simulating Particles in Magnetic Fields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idx="1"/>
          </p:nvPr>
        </p:nvSpPr>
        <p:spPr>
          <a:xfrm>
            <a:off x="952499" y="1543268"/>
            <a:ext cx="5925618" cy="1077476"/>
          </a:xfrm>
          <a:prstGeom prst="rect">
            <a:avLst/>
          </a:prstGeom>
        </p:spPr>
        <p:txBody>
          <a:bodyPr anchor="t"/>
          <a:lstStyle>
            <a:lvl1pPr marL="337820" indent="-337820" defTabSz="443991">
              <a:spcBef>
                <a:spcPts val="3100"/>
              </a:spcBef>
              <a:defRPr sz="2736"/>
            </a:lvl1pPr>
          </a:lstStyle>
          <a:p>
            <a:pPr lvl="0">
              <a:defRPr sz="1800"/>
            </a:pPr>
            <a:r>
              <a:rPr sz="2736"/>
              <a:t>Radius of particle motion trajectory given by: (P in GeV/c, B in Tesla)</a:t>
            </a:r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12532532" y="9237642"/>
            <a:ext cx="241402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/>
            <a:fld id="{86CB4B4D-7CA3-9044-876B-883B54F8677D}" type="slidenum">
              <a:t>9</a:t>
            </a:fld>
            <a:endParaRPr/>
          </a:p>
        </p:txBody>
      </p:sp>
      <p:sp>
        <p:nvSpPr>
          <p:cNvPr id="87" name="Shape 87"/>
          <p:cNvSpPr/>
          <p:nvPr/>
        </p:nvSpPr>
        <p:spPr>
          <a:xfrm>
            <a:off x="952500" y="4004139"/>
            <a:ext cx="5925617" cy="13660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marL="342264" indent="-342264" algn="l" defTabSz="449833">
              <a:spcBef>
                <a:spcPts val="3200"/>
              </a:spcBef>
              <a:buSzPct val="75000"/>
              <a:buChar char="•"/>
              <a:defRPr sz="2772"/>
            </a:lvl1pPr>
          </a:lstStyle>
          <a:p>
            <a:pPr lvl="0">
              <a:defRPr sz="1800"/>
            </a:pPr>
            <a:r>
              <a:rPr sz="2772"/>
              <a:t>Using trigonometry and the small angle approximation this can be rearranged to:</a:t>
            </a:r>
          </a:p>
        </p:txBody>
      </p:sp>
      <p:sp>
        <p:nvSpPr>
          <p:cNvPr id="88" name="Shape 88"/>
          <p:cNvSpPr/>
          <p:nvPr/>
        </p:nvSpPr>
        <p:spPr>
          <a:xfrm>
            <a:off x="952500" y="6345403"/>
            <a:ext cx="5925617" cy="2856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marL="324485" lvl="0" indent="-324485" algn="l" defTabSz="426466">
              <a:spcBef>
                <a:spcPts val="3000"/>
              </a:spcBef>
              <a:buSzPct val="75000"/>
              <a:buChar char="•"/>
              <a:defRPr sz="1800"/>
            </a:pPr>
            <a:r>
              <a:rPr sz="2628"/>
              <a:t>This is the angle the muon direction changes by over one step.</a:t>
            </a:r>
          </a:p>
          <a:p>
            <a:pPr marL="324485" lvl="0" indent="-324485" algn="l" defTabSz="426466">
              <a:spcBef>
                <a:spcPts val="3000"/>
              </a:spcBef>
              <a:buSzPct val="75000"/>
              <a:buChar char="•"/>
              <a:defRPr sz="1800"/>
            </a:pPr>
            <a:r>
              <a:rPr sz="2628"/>
              <a:t>The change in position can be found by adding the original position vector </a:t>
            </a:r>
            <a:r>
              <a:rPr sz="2628" b="1">
                <a:latin typeface="Helvetica"/>
                <a:ea typeface="Helvetica"/>
                <a:cs typeface="Helvetica"/>
                <a:sym typeface="Helvetica"/>
              </a:rPr>
              <a:t>p</a:t>
            </a:r>
            <a:r>
              <a:rPr sz="2628"/>
              <a:t> and the step vector </a:t>
            </a:r>
            <a:r>
              <a:rPr sz="2628" b="1">
                <a:latin typeface="Helvetica"/>
                <a:ea typeface="Helvetica"/>
                <a:cs typeface="Helvetica"/>
                <a:sym typeface="Helvetica"/>
              </a:rPr>
              <a:t>L</a:t>
            </a:r>
            <a:r>
              <a:rPr sz="2628"/>
              <a:t>.</a:t>
            </a:r>
          </a:p>
        </p:txBody>
      </p:sp>
      <p:pic>
        <p:nvPicPr>
          <p:cNvPr id="89" name="Screen Shot 2015-05-05 at 19.29.0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69869" y="5317010"/>
            <a:ext cx="3090878" cy="872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90" name="Screen Shot 2015-05-05 at 19.29.02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0533" y="1226192"/>
            <a:ext cx="5489380" cy="8043684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Screen Shot 2015-05-05 at 19.26.52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95702" y="2704361"/>
            <a:ext cx="2839213" cy="12143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1035</Words>
  <Application>Microsoft Macintosh PowerPoint</Application>
  <PresentationFormat>Custom</PresentationFormat>
  <Paragraphs>173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Helvetica</vt:lpstr>
      <vt:lpstr>Helvetica Light</vt:lpstr>
      <vt:lpstr>Helvetica Neue</vt:lpstr>
      <vt:lpstr>Monaco</vt:lpstr>
      <vt:lpstr>White</vt:lpstr>
      <vt:lpstr>HL-LHC Track-Trigger Project for the ATLAS Experiment </vt:lpstr>
      <vt:lpstr>Outline</vt:lpstr>
      <vt:lpstr>ATLAS Experiment</vt:lpstr>
      <vt:lpstr>ATLAS Experiment</vt:lpstr>
      <vt:lpstr>Trigger System</vt:lpstr>
      <vt:lpstr>Java</vt:lpstr>
      <vt:lpstr>Simulation Outline</vt:lpstr>
      <vt:lpstr>Simulating Particles in Magnetic Fields</vt:lpstr>
      <vt:lpstr>Simulating Particles in Magnetic Fields</vt:lpstr>
      <vt:lpstr>FieldLayer Class</vt:lpstr>
      <vt:lpstr>DetectorViewer Class</vt:lpstr>
      <vt:lpstr>Configuration Class</vt:lpstr>
      <vt:lpstr>Simulation Workflow</vt:lpstr>
      <vt:lpstr>Simulation Tests</vt:lpstr>
      <vt:lpstr>Simulation Tests</vt:lpstr>
      <vt:lpstr>Conclusion and Improvements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HL-LHC Track-Trigger Project for the ATLAS Experiment </dc:title>
  <cp:lastModifiedBy>Jared Vann</cp:lastModifiedBy>
  <cp:revision>4</cp:revision>
  <dcterms:modified xsi:type="dcterms:W3CDTF">2015-05-05T20:53:45Z</dcterms:modified>
</cp:coreProperties>
</file>